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58" r:id="rId5"/>
    <p:sldId id="268" r:id="rId6"/>
    <p:sldId id="264" r:id="rId7"/>
    <p:sldId id="269" r:id="rId8"/>
    <p:sldId id="259" r:id="rId9"/>
    <p:sldId id="260" r:id="rId10"/>
    <p:sldId id="265" r:id="rId11"/>
    <p:sldId id="261" r:id="rId12"/>
    <p:sldId id="270" r:id="rId13"/>
    <p:sldId id="266" r:id="rId14"/>
    <p:sldId id="262" r:id="rId15"/>
    <p:sldId id="267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0571-59E6-400F-870E-DAC4057F57A6}" type="datetimeFigureOut">
              <a:rPr lang="es-MX" smtClean="0"/>
              <a:pPr/>
              <a:t>13/06/2013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2413-87D6-47DD-AA70-34D9ABB3CE2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0571-59E6-400F-870E-DAC4057F57A6}" type="datetimeFigureOut">
              <a:rPr lang="es-MX" smtClean="0"/>
              <a:pPr/>
              <a:t>13/06/2013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2413-87D6-47DD-AA70-34D9ABB3CE2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0571-59E6-400F-870E-DAC4057F57A6}" type="datetimeFigureOut">
              <a:rPr lang="es-MX" smtClean="0"/>
              <a:pPr/>
              <a:t>13/06/2013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2413-87D6-47DD-AA70-34D9ABB3CE2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0571-59E6-400F-870E-DAC4057F57A6}" type="datetimeFigureOut">
              <a:rPr lang="es-MX" smtClean="0"/>
              <a:pPr/>
              <a:t>13/06/2013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2413-87D6-47DD-AA70-34D9ABB3CE2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0571-59E6-400F-870E-DAC4057F57A6}" type="datetimeFigureOut">
              <a:rPr lang="es-MX" smtClean="0"/>
              <a:pPr/>
              <a:t>13/06/2013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2413-87D6-47DD-AA70-34D9ABB3CE2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0571-59E6-400F-870E-DAC4057F57A6}" type="datetimeFigureOut">
              <a:rPr lang="es-MX" smtClean="0"/>
              <a:pPr/>
              <a:t>13/06/2013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2413-87D6-47DD-AA70-34D9ABB3CE2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0571-59E6-400F-870E-DAC4057F57A6}" type="datetimeFigureOut">
              <a:rPr lang="es-MX" smtClean="0"/>
              <a:pPr/>
              <a:t>13/06/2013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2413-87D6-47DD-AA70-34D9ABB3CE2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0571-59E6-400F-870E-DAC4057F57A6}" type="datetimeFigureOut">
              <a:rPr lang="es-MX" smtClean="0"/>
              <a:pPr/>
              <a:t>13/06/2013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2413-87D6-47DD-AA70-34D9ABB3CE2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0571-59E6-400F-870E-DAC4057F57A6}" type="datetimeFigureOut">
              <a:rPr lang="es-MX" smtClean="0"/>
              <a:pPr/>
              <a:t>13/06/2013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2413-87D6-47DD-AA70-34D9ABB3CE2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0571-59E6-400F-870E-DAC4057F57A6}" type="datetimeFigureOut">
              <a:rPr lang="es-MX" smtClean="0"/>
              <a:pPr/>
              <a:t>13/06/2013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2413-87D6-47DD-AA70-34D9ABB3CE2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0571-59E6-400F-870E-DAC4057F57A6}" type="datetimeFigureOut">
              <a:rPr lang="es-MX" smtClean="0"/>
              <a:pPr/>
              <a:t>13/06/2013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2413-87D6-47DD-AA70-34D9ABB3CE2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20571-59E6-400F-870E-DAC4057F57A6}" type="datetimeFigureOut">
              <a:rPr lang="es-MX" smtClean="0"/>
              <a:pPr/>
              <a:t>13/06/2013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72413-87D6-47DD-AA70-34D9ABB3CE2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ografias.com/Computacion/Programacion/" TargetMode="External"/><Relationship Id="rId2" Type="http://schemas.openxmlformats.org/officeDocument/2006/relationships/hyperlink" Target="http://www.monografias.com/trabajos16/desarrollo-del-lenguaje/desarrollo-del-lenguaje.s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Sistema_de_gesti%C3%B3n_de_base_de_dato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Base_de_datos_relacional" TargetMode="External"/><Relationship Id="rId2" Type="http://schemas.openxmlformats.org/officeDocument/2006/relationships/hyperlink" Target="http://es.wikipedia.org/wiki/SQ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CODASYL" TargetMode="External"/><Relationship Id="rId5" Type="http://schemas.openxmlformats.org/officeDocument/2006/relationships/hyperlink" Target="http://es.wikipedia.org/w/index.php?title=IMS/DL1&amp;action=edit&amp;redlink=1" TargetMode="External"/><Relationship Id="rId4" Type="http://schemas.openxmlformats.org/officeDocument/2006/relationships/hyperlink" Target="http://es.wikipedia.org/wiki/Bases_de_dato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Memoria_de_computadora" TargetMode="External"/><Relationship Id="rId2" Type="http://schemas.openxmlformats.org/officeDocument/2006/relationships/hyperlink" Target="http://es.wikipedia.org/wiki/Conjunto_de_instruccion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s.wikipedia.org/wiki/Computador_de_programa_almacenad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Arquitectura_Harvard" TargetMode="External"/><Relationship Id="rId2" Type="http://schemas.openxmlformats.org/officeDocument/2006/relationships/hyperlink" Target="http://es.wikipedia.org/wiki/Arquitectura_de_von_Neuman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Jack_Copeland" TargetMode="External"/><Relationship Id="rId2" Type="http://schemas.openxmlformats.org/officeDocument/2006/relationships/hyperlink" Target="http://es.wikipedia.org/wiki/Computador_de_programa_almacenad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Computador_de_programa_almacenado" TargetMode="External"/><Relationship Id="rId2" Type="http://schemas.openxmlformats.org/officeDocument/2006/relationships/hyperlink" Target="http://es.wikipedia.org/wiki/M%C3%A1quina_universal_de_Turi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ografias.com/trabajos5/sisope/sisope2.shtml" TargetMode="External"/><Relationship Id="rId2" Type="http://schemas.openxmlformats.org/officeDocument/2006/relationships/hyperlink" Target="http://www.monografias.com/trabajos11/basda/basda.s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onografias.com/trabajos10/vire/vire.shtml" TargetMode="External"/><Relationship Id="rId4" Type="http://schemas.openxmlformats.org/officeDocument/2006/relationships/hyperlink" Target="http://www.monografias.com/trabajos5/losperif/losperif2.s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175562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LENGUAJE DE MANIPULACIÓN DE DATOS</a:t>
            </a:r>
            <a:br>
              <a:rPr lang="es-ES" dirty="0" smtClean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 </a:t>
            </a:r>
            <a:r>
              <a:rPr lang="es-MX" dirty="0" smtClean="0">
                <a:hlinkClick r:id="rId2"/>
              </a:rPr>
              <a:t>el lenguaje</a:t>
            </a:r>
            <a:r>
              <a:rPr lang="es-MX" dirty="0" smtClean="0"/>
              <a:t> </a:t>
            </a:r>
            <a:r>
              <a:rPr lang="es-MX" dirty="0" err="1" smtClean="0"/>
              <a:t>c++</a:t>
            </a:r>
            <a:r>
              <a:rPr lang="es-MX" dirty="0" smtClean="0"/>
              <a:t> tenemos varias alternativas para ingresar y/o mostrar datos, dependiendo de la librería que vamos a utilizar para desarrollar el </a:t>
            </a:r>
            <a:r>
              <a:rPr lang="es-MX" dirty="0" smtClean="0">
                <a:hlinkClick r:id="rId3"/>
              </a:rPr>
              <a:t>programa</a:t>
            </a:r>
            <a:r>
              <a:rPr lang="es-MX" dirty="0" smtClean="0"/>
              <a:t>.</a:t>
            </a:r>
            <a:br>
              <a:rPr lang="es-MX" dirty="0" smtClean="0"/>
            </a:b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Estructuras alternativas o condicionales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Las </a:t>
            </a:r>
            <a:r>
              <a:rPr lang="es-MX" dirty="0"/>
              <a:t>estructuras alternativas nos permiten crear diferentes ramas de ejecución en un programa, es decir, ejecutar una parte u otra de código dependiendo de una condición.</a:t>
            </a:r>
          </a:p>
          <a:p>
            <a:r>
              <a:rPr lang="es-MX" dirty="0"/>
              <a:t>Las estructuras condicionales de las que dispone </a:t>
            </a:r>
            <a:r>
              <a:rPr lang="es-MX" dirty="0" smtClean="0"/>
              <a:t>son</a:t>
            </a:r>
            <a:r>
              <a:rPr lang="es-MX" dirty="0"/>
              <a:t>:</a:t>
            </a:r>
          </a:p>
          <a:p>
            <a:endParaRPr lang="es-MX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err="1" smtClean="0"/>
              <a:t>if</a:t>
            </a:r>
            <a:r>
              <a:rPr lang="es-MX" dirty="0" smtClean="0"/>
              <a:t> - </a:t>
            </a:r>
            <a:r>
              <a:rPr lang="es-MX" dirty="0" err="1" smtClean="0"/>
              <a:t>else</a:t>
            </a:r>
            <a:r>
              <a:rPr lang="es-MX" dirty="0" smtClean="0"/>
              <a:t> - </a:t>
            </a:r>
            <a:r>
              <a:rPr lang="es-MX" dirty="0" err="1" smtClean="0"/>
              <a:t>else</a:t>
            </a:r>
            <a:r>
              <a:rPr lang="es-MX" dirty="0" smtClean="0"/>
              <a:t> </a:t>
            </a:r>
            <a:r>
              <a:rPr lang="es-MX" dirty="0" err="1" smtClean="0"/>
              <a:t>if</a:t>
            </a:r>
            <a:endParaRPr lang="es-MX" dirty="0" smtClean="0"/>
          </a:p>
          <a:p>
            <a:r>
              <a:rPr lang="es-MX" dirty="0" smtClean="0"/>
              <a:t>La versión más simple de condicional:</a:t>
            </a:r>
          </a:p>
          <a:p>
            <a:r>
              <a:rPr lang="es-MX" dirty="0" smtClean="0"/>
              <a:t>Si se cumple la condición se ejecuta cierto pedazo de código.</a:t>
            </a:r>
          </a:p>
          <a:p>
            <a:r>
              <a:rPr lang="es-MX" dirty="0" smtClean="0"/>
              <a:t>Si la condición no se cumple, no se ejecuta nada.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Al añadir la clausula </a:t>
            </a:r>
            <a:r>
              <a:rPr lang="es-MX" i="1" dirty="0" err="1" smtClean="0"/>
              <a:t>else</a:t>
            </a:r>
            <a:r>
              <a:rPr lang="es-MX" dirty="0" smtClean="0"/>
              <a:t>, pueden suceder dos cosas:</a:t>
            </a:r>
          </a:p>
          <a:p>
            <a:r>
              <a:rPr lang="es-MX" dirty="0" smtClean="0"/>
              <a:t>Si se cumple la condición se ejecuta el código del bloque </a:t>
            </a:r>
            <a:r>
              <a:rPr lang="es-MX" i="1" dirty="0" err="1" smtClean="0"/>
              <a:t>if</a:t>
            </a:r>
            <a:r>
              <a:rPr lang="es-MX" dirty="0" smtClean="0"/>
              <a:t>.</a:t>
            </a:r>
          </a:p>
          <a:p>
            <a:r>
              <a:rPr lang="es-MX" dirty="0" smtClean="0"/>
              <a:t>Si no se cumple la condición se ejecuta el código del bloque </a:t>
            </a:r>
            <a:r>
              <a:rPr lang="es-MX" i="1" dirty="0" err="1" smtClean="0"/>
              <a:t>else</a:t>
            </a:r>
            <a:r>
              <a:rPr lang="es-MX" dirty="0" smtClean="0"/>
              <a:t>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764705"/>
            <a:ext cx="8229600" cy="5184576"/>
          </a:xfrm>
        </p:spPr>
        <p:txBody>
          <a:bodyPr>
            <a:normAutofit/>
          </a:bodyPr>
          <a:lstStyle/>
          <a:p>
            <a:r>
              <a:rPr lang="es-MX" dirty="0" smtClean="0"/>
              <a:t>Al añadir una clausula </a:t>
            </a:r>
            <a:r>
              <a:rPr lang="es-MX" dirty="0" err="1" smtClean="0"/>
              <a:t>else</a:t>
            </a:r>
            <a:r>
              <a:rPr lang="es-MX" dirty="0" smtClean="0"/>
              <a:t> </a:t>
            </a:r>
            <a:r>
              <a:rPr lang="es-MX" i="1" dirty="0" err="1" smtClean="0"/>
              <a:t>if</a:t>
            </a:r>
            <a:r>
              <a:rPr lang="es-MX" dirty="0" smtClean="0"/>
              <a:t>, se añade otra condición a la estructura, se pueden añadir varias cláusulas </a:t>
            </a:r>
            <a:r>
              <a:rPr lang="es-MX" i="1" dirty="0" err="1" smtClean="0"/>
              <a:t>else</a:t>
            </a:r>
            <a:r>
              <a:rPr lang="es-MX" i="1" dirty="0" smtClean="0"/>
              <a:t> </a:t>
            </a:r>
            <a:r>
              <a:rPr lang="es-MX" i="1" dirty="0" err="1" smtClean="0"/>
              <a:t>if</a:t>
            </a:r>
            <a:r>
              <a:rPr lang="es-MX" dirty="0" smtClean="0"/>
              <a:t>.</a:t>
            </a:r>
          </a:p>
          <a:p>
            <a:r>
              <a:rPr lang="es-MX" dirty="0" smtClean="0"/>
              <a:t>Si </a:t>
            </a:r>
            <a:r>
              <a:rPr lang="es-MX" dirty="0" smtClean="0"/>
              <a:t>se cumple la condición del </a:t>
            </a:r>
            <a:r>
              <a:rPr lang="es-MX" i="1" dirty="0" err="1" smtClean="0"/>
              <a:t>if</a:t>
            </a:r>
            <a:r>
              <a:rPr lang="es-MX" dirty="0" smtClean="0"/>
              <a:t>, se ejecuta su bloque de código.</a:t>
            </a:r>
          </a:p>
          <a:p>
            <a:r>
              <a:rPr lang="es-MX" dirty="0" smtClean="0"/>
              <a:t>Si se cumple alguna de las condiciones de los </a:t>
            </a:r>
            <a:r>
              <a:rPr lang="es-MX" i="1" dirty="0" err="1" smtClean="0"/>
              <a:t>else-if</a:t>
            </a:r>
            <a:r>
              <a:rPr lang="es-MX" dirty="0" smtClean="0"/>
              <a:t>, se ejecuta el código asociado a la primera de ellas (sólo se </a:t>
            </a:r>
            <a:r>
              <a:rPr lang="es-MX" dirty="0" err="1" smtClean="0"/>
              <a:t>evalua</a:t>
            </a:r>
            <a:r>
              <a:rPr lang="es-MX" dirty="0" smtClean="0"/>
              <a:t> hasta la primera </a:t>
            </a:r>
            <a:r>
              <a:rPr lang="es-MX" dirty="0" err="1" smtClean="0"/>
              <a:t>condicion</a:t>
            </a:r>
            <a:r>
              <a:rPr lang="es-MX" dirty="0" smtClean="0"/>
              <a:t> que se cumple)</a:t>
            </a:r>
          </a:p>
          <a:p>
            <a:endParaRPr lang="es-MX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MX" dirty="0" err="1" smtClean="0"/>
              <a:t>switch</a:t>
            </a:r>
            <a:r>
              <a:rPr lang="es-MX" dirty="0" smtClean="0"/>
              <a:t>-case</a:t>
            </a:r>
          </a:p>
          <a:p>
            <a:r>
              <a:rPr lang="es-MX" dirty="0" smtClean="0"/>
              <a:t>La estructura </a:t>
            </a:r>
            <a:r>
              <a:rPr lang="es-MX" i="1" dirty="0" err="1" smtClean="0"/>
              <a:t>switch</a:t>
            </a:r>
            <a:r>
              <a:rPr lang="es-MX" i="1" dirty="0" smtClean="0"/>
              <a:t>-case</a:t>
            </a:r>
            <a:r>
              <a:rPr lang="es-MX" dirty="0" smtClean="0"/>
              <a:t> se utiliza para evaluar si una variable o expresión es igual a uno o varios valores. La sentencia </a:t>
            </a:r>
            <a:r>
              <a:rPr lang="es-MX" i="1" dirty="0" err="1" smtClean="0"/>
              <a:t>brake</a:t>
            </a:r>
            <a:r>
              <a:rPr lang="es-MX" i="1" dirty="0" smtClean="0"/>
              <a:t> </a:t>
            </a:r>
            <a:r>
              <a:rPr lang="es-MX" dirty="0" smtClean="0"/>
              <a:t>sirve para dejar de ejecutar código, si no se especifica, se ejecuta también el siguiente case. La cláusula </a:t>
            </a:r>
            <a:r>
              <a:rPr lang="es-MX" i="1" dirty="0" smtClean="0"/>
              <a:t>default </a:t>
            </a:r>
            <a:r>
              <a:rPr lang="es-MX" dirty="0" smtClean="0"/>
              <a:t>sirve cuando la variable o expresión evaluada no se corresponde con los valores de ninguno de los case especificados.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es-MX" b="1" dirty="0"/>
              <a:t>Lenguaje de Manipulación de Datos</a:t>
            </a:r>
            <a:r>
              <a:rPr lang="es-MX" dirty="0"/>
              <a:t> (</a:t>
            </a:r>
            <a:r>
              <a:rPr lang="es-MX" b="1" dirty="0"/>
              <a:t>D</a:t>
            </a:r>
            <a:r>
              <a:rPr lang="es-MX" dirty="0"/>
              <a:t>ata </a:t>
            </a:r>
            <a:r>
              <a:rPr lang="es-MX" b="1" dirty="0" err="1"/>
              <a:t>M</a:t>
            </a:r>
            <a:r>
              <a:rPr lang="es-MX" dirty="0" err="1"/>
              <a:t>anipulation</a:t>
            </a:r>
            <a:r>
              <a:rPr lang="es-MX" dirty="0"/>
              <a:t> </a:t>
            </a:r>
            <a:r>
              <a:rPr lang="es-MX" b="1" dirty="0" err="1"/>
              <a:t>L</a:t>
            </a:r>
            <a:r>
              <a:rPr lang="es-MX" dirty="0" err="1"/>
              <a:t>anguage</a:t>
            </a:r>
            <a:r>
              <a:rPr lang="es-MX" dirty="0"/>
              <a:t>, DML) es un lenguaje proporcionado por el </a:t>
            </a:r>
            <a:r>
              <a:rPr lang="es-MX" dirty="0">
                <a:hlinkClick r:id="rId2" tooltip="Sistema de gestión de base de datos"/>
              </a:rPr>
              <a:t>sistema de gestión de base de datos</a:t>
            </a:r>
            <a:r>
              <a:rPr lang="es-MX" dirty="0"/>
              <a:t> que permite a los usuarios de la misma llevar a cabo las tareas de consulta o manipulación de los datos, organizados por el modelo de datos adecuado.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lenguaje de manipulación de datos más popular hoy día es </a:t>
            </a:r>
            <a:r>
              <a:rPr lang="es-MX" u="sng" dirty="0" smtClean="0">
                <a:hlinkClick r:id="rId2" tooltip="SQL"/>
              </a:rPr>
              <a:t>SQL</a:t>
            </a:r>
            <a:r>
              <a:rPr lang="es-MX" dirty="0" smtClean="0"/>
              <a:t>, usado para recuperar y manipular datos en una </a:t>
            </a:r>
            <a:r>
              <a:rPr lang="es-MX" dirty="0" smtClean="0">
                <a:hlinkClick r:id="rId3" tooltip="Base de datos relacional"/>
              </a:rPr>
              <a:t>base de datos relacional</a:t>
            </a:r>
            <a:r>
              <a:rPr lang="es-MX" dirty="0" smtClean="0"/>
              <a:t>. Otros ejemplos de DML son los usados por </a:t>
            </a:r>
            <a:r>
              <a:rPr lang="es-MX" dirty="0" smtClean="0">
                <a:hlinkClick r:id="rId4" tooltip="Bases de datos"/>
              </a:rPr>
              <a:t>bases de datos</a:t>
            </a:r>
            <a:r>
              <a:rPr lang="es-MX" dirty="0" smtClean="0"/>
              <a:t> </a:t>
            </a:r>
            <a:r>
              <a:rPr lang="es-MX" dirty="0" smtClean="0">
                <a:hlinkClick r:id="rId5" tooltip="IMS/DL1 (aún no redactado)"/>
              </a:rPr>
              <a:t>IMS/DL1</a:t>
            </a:r>
            <a:r>
              <a:rPr lang="es-MX" dirty="0" smtClean="0"/>
              <a:t>, </a:t>
            </a:r>
            <a:r>
              <a:rPr lang="es-MX" dirty="0" smtClean="0">
                <a:hlinkClick r:id="rId6" tooltip="CODASYL"/>
              </a:rPr>
              <a:t>CODASYL</a:t>
            </a:r>
            <a:r>
              <a:rPr lang="es-MX" dirty="0" smtClean="0"/>
              <a:t> u otras.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COMPUTADOR </a:t>
            </a:r>
            <a:r>
              <a:rPr lang="es-ES" dirty="0" smtClean="0"/>
              <a:t>DE PROGRAMA ALMACENADO</a:t>
            </a:r>
            <a:br>
              <a:rPr lang="es-ES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888432"/>
          </a:xfrm>
        </p:spPr>
        <p:txBody>
          <a:bodyPr>
            <a:normAutofit/>
          </a:bodyPr>
          <a:lstStyle/>
          <a:p>
            <a:r>
              <a:rPr lang="es-MX" dirty="0"/>
              <a:t>Un </a:t>
            </a:r>
            <a:r>
              <a:rPr lang="es-MX" b="1" dirty="0"/>
              <a:t>computador de programa almacenado</a:t>
            </a:r>
            <a:r>
              <a:rPr lang="es-MX" dirty="0"/>
              <a:t> es el que almacena las </a:t>
            </a:r>
            <a:r>
              <a:rPr lang="es-MX" dirty="0">
                <a:hlinkClick r:id="rId2" tooltip="Conjunto de instrucciones"/>
              </a:rPr>
              <a:t>instrucciones del programa</a:t>
            </a:r>
            <a:r>
              <a:rPr lang="es-MX" dirty="0"/>
              <a:t> en la </a:t>
            </a:r>
            <a:r>
              <a:rPr lang="es-MX" dirty="0">
                <a:hlinkClick r:id="rId3" tooltip="Memoria de computadora"/>
              </a:rPr>
              <a:t>memoria</a:t>
            </a:r>
            <a:r>
              <a:rPr lang="es-MX" dirty="0"/>
              <a:t> electrónica.</a:t>
            </a:r>
            <a:r>
              <a:rPr lang="es-MX" baseline="30000" dirty="0">
                <a:hlinkClick r:id="rId4"/>
              </a:rPr>
              <a:t>1</a:t>
            </a:r>
            <a:r>
              <a:rPr lang="es-MX" dirty="0"/>
              <a:t> Con frecuencia la definición es extendida con el requerimiento de que el tratamiento en memoria de datos y programas sea intercambiable o uniforme.</a:t>
            </a:r>
            <a:r>
              <a:rPr lang="es-MX" baseline="30000" dirty="0">
                <a:hlinkClick r:id="rId4"/>
              </a:rPr>
              <a:t>2</a:t>
            </a:r>
            <a:r>
              <a:rPr lang="es-MX" dirty="0"/>
              <a:t> </a:t>
            </a:r>
            <a:r>
              <a:rPr lang="es-MX" baseline="30000" dirty="0">
                <a:hlinkClick r:id="rId4"/>
              </a:rPr>
              <a:t>3</a:t>
            </a:r>
            <a:r>
              <a:rPr lang="es-MX" dirty="0"/>
              <a:t> </a:t>
            </a:r>
            <a:r>
              <a:rPr lang="es-MX" baseline="30000" dirty="0">
                <a:hlinkClick r:id="rId4"/>
              </a:rPr>
              <a:t>4</a:t>
            </a:r>
            <a:endParaRPr lang="es-MX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Un computador con una </a:t>
            </a:r>
            <a:r>
              <a:rPr lang="es-MX" dirty="0" smtClean="0">
                <a:hlinkClick r:id="rId2" tooltip="Arquitectura de von Neumann"/>
              </a:rPr>
              <a:t>arquitectura de von Neumann</a:t>
            </a:r>
            <a:r>
              <a:rPr lang="es-MX" dirty="0" smtClean="0"/>
              <a:t> almacena los datos y las instrucciones del programa en la misma memoria. un computador con una </a:t>
            </a:r>
            <a:r>
              <a:rPr lang="es-MX" dirty="0" smtClean="0">
                <a:hlinkClick r:id="rId3" tooltip="Arquitectura Harvard"/>
              </a:rPr>
              <a:t>arquitectura </a:t>
            </a:r>
            <a:r>
              <a:rPr lang="es-MX" dirty="0" err="1" smtClean="0">
                <a:hlinkClick r:id="rId3" tooltip="Arquitectura Harvard"/>
              </a:rPr>
              <a:t>Harvard</a:t>
            </a:r>
            <a:r>
              <a:rPr lang="es-MX" dirty="0" err="1" smtClean="0"/>
              <a:t>tiene</a:t>
            </a:r>
            <a:r>
              <a:rPr lang="es-MX" dirty="0" smtClean="0"/>
              <a:t> memorias separadas para almacenar los datos y los programa.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/>
          </a:bodyPr>
          <a:lstStyle/>
          <a:p>
            <a:r>
              <a:rPr lang="es-MX" dirty="0" smtClean="0"/>
              <a:t>El computador de programa almacenado a veces es usado como sinónimo de la arquitectura de von Neumann,</a:t>
            </a:r>
            <a:r>
              <a:rPr lang="es-MX" baseline="30000" dirty="0" smtClean="0">
                <a:hlinkClick r:id="rId2"/>
              </a:rPr>
              <a:t>7</a:t>
            </a:r>
            <a:r>
              <a:rPr lang="es-MX" dirty="0" smtClean="0"/>
              <a:t> </a:t>
            </a:r>
            <a:r>
              <a:rPr lang="es-MX" baseline="30000" dirty="0" smtClean="0">
                <a:hlinkClick r:id="rId2"/>
              </a:rPr>
              <a:t>8</a:t>
            </a:r>
            <a:r>
              <a:rPr lang="es-MX" dirty="0" smtClean="0"/>
              <a:t> sin embargo el profesor </a:t>
            </a:r>
            <a:r>
              <a:rPr lang="es-MX" dirty="0" smtClean="0">
                <a:hlinkClick r:id="rId3" tooltip="Jack Copeland"/>
              </a:rPr>
              <a:t>Jack </a:t>
            </a:r>
            <a:r>
              <a:rPr lang="es-MX" dirty="0" err="1" smtClean="0">
                <a:hlinkClick r:id="rId3" tooltip="Jack Copeland"/>
              </a:rPr>
              <a:t>Copeland</a:t>
            </a:r>
            <a:r>
              <a:rPr lang="es-MX" dirty="0" smtClean="0"/>
              <a:t> considera que es "históricamente inapropiado referirse a los computadores electrónicos digitales de programa almacenado como 'máquinas de von Neumann'".</a:t>
            </a:r>
            <a:r>
              <a:rPr lang="es-MX" baseline="30000" dirty="0" smtClean="0">
                <a:hlinkClick r:id="rId2"/>
              </a:rPr>
              <a:t>9</a:t>
            </a:r>
            <a:r>
              <a:rPr lang="es-MX" dirty="0" smtClean="0"/>
              <a:t> 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idea de computador de programa almacenado se remonta al concepto teórico de una </a:t>
            </a:r>
            <a:r>
              <a:rPr lang="es-MX" dirty="0" smtClean="0">
                <a:hlinkClick r:id="rId2" tooltip="Máquina universal de Turing"/>
              </a:rPr>
              <a:t>máquina universal de </a:t>
            </a:r>
            <a:r>
              <a:rPr lang="es-MX" dirty="0" err="1" smtClean="0">
                <a:hlinkClick r:id="rId2" tooltip="Máquina universal de Turing"/>
              </a:rPr>
              <a:t>Turing</a:t>
            </a:r>
            <a:r>
              <a:rPr lang="es-MX" dirty="0" smtClean="0"/>
              <a:t> en 1936.</a:t>
            </a:r>
            <a:r>
              <a:rPr lang="es-MX" baseline="30000" dirty="0" smtClean="0">
                <a:hlinkClick r:id="rId3"/>
              </a:rPr>
              <a:t>11</a:t>
            </a:r>
            <a:r>
              <a:rPr lang="es-MX" dirty="0" smtClean="0"/>
              <a:t> Von Neumann era consciente de este papel, y lo inculcó también en sus colaboradores.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INSTRUCCIONES ARITMÉTICAS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Pueden </a:t>
            </a:r>
            <a:r>
              <a:rPr lang="es-MX" dirty="0"/>
              <a:t>implicar transferencia de datos antes y/o después. Realizan operaciones aritméticas de las que se encarga la ALU. Se pueden clasificar en de 1 operando (valor absoluto, negación) y 2 </a:t>
            </a:r>
            <a:r>
              <a:rPr lang="es-MX" dirty="0" err="1"/>
              <a:t>operandos</a:t>
            </a:r>
            <a:r>
              <a:rPr lang="es-MX" dirty="0"/>
              <a:t> (suma, resta).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SENTENCIA DE ENTRADA Y DE SALIDA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Cuando nos referimos a entrada/salida estándar (E/S estándar) queremos decir que los </a:t>
            </a:r>
            <a:r>
              <a:rPr lang="es-MX" dirty="0">
                <a:hlinkClick r:id="rId2"/>
              </a:rPr>
              <a:t>datos</a:t>
            </a:r>
            <a:r>
              <a:rPr lang="es-MX" dirty="0"/>
              <a:t> o bien se están leyendo del </a:t>
            </a:r>
            <a:r>
              <a:rPr lang="es-MX" dirty="0">
                <a:hlinkClick r:id="rId3"/>
              </a:rPr>
              <a:t>teclado</a:t>
            </a:r>
            <a:r>
              <a:rPr lang="es-MX" dirty="0"/>
              <a:t>, ó bien se están escribiendo en el </a:t>
            </a:r>
            <a:r>
              <a:rPr lang="es-MX" dirty="0">
                <a:hlinkClick r:id="rId4"/>
              </a:rPr>
              <a:t>monitor</a:t>
            </a:r>
            <a:r>
              <a:rPr lang="es-MX" dirty="0"/>
              <a:t> de </a:t>
            </a:r>
            <a:r>
              <a:rPr lang="es-MX" dirty="0">
                <a:hlinkClick r:id="rId5"/>
              </a:rPr>
              <a:t>video</a:t>
            </a:r>
            <a:r>
              <a:rPr lang="es-MX" dirty="0"/>
              <a:t>. Como se utilizan muy frecuentemente se consideran como los dispositivos de E/S por default y no necesitan ser nombrados en las instrucciones de E/S</a:t>
            </a:r>
            <a:r>
              <a:rPr lang="es-MX" dirty="0" smtClean="0"/>
              <a:t>.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212</Words>
  <Application>Microsoft Office PowerPoint</Application>
  <PresentationFormat>Presentación en pantalla (4:3)</PresentationFormat>
  <Paragraphs>28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LENGUAJE DE MANIPULACIÓN DE DATOS </vt:lpstr>
      <vt:lpstr>Diapositiva 2</vt:lpstr>
      <vt:lpstr>Diapositiva 3</vt:lpstr>
      <vt:lpstr> COMPUTADOR DE PROGRAMA ALMACENADO </vt:lpstr>
      <vt:lpstr>Diapositiva 5</vt:lpstr>
      <vt:lpstr>Diapositiva 6</vt:lpstr>
      <vt:lpstr>Diapositiva 7</vt:lpstr>
      <vt:lpstr>INSTRUCCIONES ARITMÉTICAS</vt:lpstr>
      <vt:lpstr>SENTENCIA DE ENTRADA Y DE SALIDA</vt:lpstr>
      <vt:lpstr>Diapositiva 10</vt:lpstr>
      <vt:lpstr>Estructuras alternativas o condicionales </vt:lpstr>
      <vt:lpstr>Diapositiva 12</vt:lpstr>
      <vt:lpstr>Diapositiva 13</vt:lpstr>
      <vt:lpstr>Diapositiva 14</vt:lpstr>
      <vt:lpstr>Diapositiva 15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LENGUAJE DE MANIPULACIÓN DE DATOS</dc:title>
  <dc:creator>ANDERSSON BUITRON</dc:creator>
  <cp:lastModifiedBy>ANDERSSON BUITRON</cp:lastModifiedBy>
  <cp:revision>6</cp:revision>
  <dcterms:created xsi:type="dcterms:W3CDTF">2013-06-13T15:38:40Z</dcterms:created>
  <dcterms:modified xsi:type="dcterms:W3CDTF">2013-06-14T04:01:51Z</dcterms:modified>
</cp:coreProperties>
</file>