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4" r:id="rId6"/>
    <p:sldId id="260" r:id="rId7"/>
    <p:sldId id="265" r:id="rId8"/>
    <p:sldId id="262" r:id="rId9"/>
    <p:sldId id="263" r:id="rId10"/>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42" autoAdjust="0"/>
    <p:restoredTop sz="94660"/>
  </p:normalViewPr>
  <p:slideViewPr>
    <p:cSldViewPr>
      <p:cViewPr>
        <p:scale>
          <a:sx n="75" d="100"/>
          <a:sy n="75" d="100"/>
        </p:scale>
        <p:origin x="-1020"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BAB2CE4-8FB3-4E97-B829-0F2B4E8A01EF}" type="datetimeFigureOut">
              <a:rPr lang="es-MX" smtClean="0"/>
              <a:pPr/>
              <a:t>13/06/2013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9B5CEC67-AEEF-44E6-A01A-43AE32AD6AB5}"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BAB2CE4-8FB3-4E97-B829-0F2B4E8A01EF}" type="datetimeFigureOut">
              <a:rPr lang="es-MX" smtClean="0"/>
              <a:pPr/>
              <a:t>13/06/2013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9B5CEC67-AEEF-44E6-A01A-43AE32AD6AB5}"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BAB2CE4-8FB3-4E97-B829-0F2B4E8A01EF}" type="datetimeFigureOut">
              <a:rPr lang="es-MX" smtClean="0"/>
              <a:pPr/>
              <a:t>13/06/2013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9B5CEC67-AEEF-44E6-A01A-43AE32AD6AB5}"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BAB2CE4-8FB3-4E97-B829-0F2B4E8A01EF}" type="datetimeFigureOut">
              <a:rPr lang="es-MX" smtClean="0"/>
              <a:pPr/>
              <a:t>13/06/2013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9B5CEC67-AEEF-44E6-A01A-43AE32AD6AB5}"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BAB2CE4-8FB3-4E97-B829-0F2B4E8A01EF}" type="datetimeFigureOut">
              <a:rPr lang="es-MX" smtClean="0"/>
              <a:pPr/>
              <a:t>13/06/2013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9B5CEC67-AEEF-44E6-A01A-43AE32AD6AB5}"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BAB2CE4-8FB3-4E97-B829-0F2B4E8A01EF}" type="datetimeFigureOut">
              <a:rPr lang="es-MX" smtClean="0"/>
              <a:pPr/>
              <a:t>13/06/2013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9B5CEC67-AEEF-44E6-A01A-43AE32AD6AB5}"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BAB2CE4-8FB3-4E97-B829-0F2B4E8A01EF}" type="datetimeFigureOut">
              <a:rPr lang="es-MX" smtClean="0"/>
              <a:pPr/>
              <a:t>13/06/2013</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9B5CEC67-AEEF-44E6-A01A-43AE32AD6AB5}"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BAB2CE4-8FB3-4E97-B829-0F2B4E8A01EF}" type="datetimeFigureOut">
              <a:rPr lang="es-MX" smtClean="0"/>
              <a:pPr/>
              <a:t>13/06/2013</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9B5CEC67-AEEF-44E6-A01A-43AE32AD6AB5}"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BAB2CE4-8FB3-4E97-B829-0F2B4E8A01EF}" type="datetimeFigureOut">
              <a:rPr lang="es-MX" smtClean="0"/>
              <a:pPr/>
              <a:t>13/06/2013</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9B5CEC67-AEEF-44E6-A01A-43AE32AD6AB5}"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BAB2CE4-8FB3-4E97-B829-0F2B4E8A01EF}" type="datetimeFigureOut">
              <a:rPr lang="es-MX" smtClean="0"/>
              <a:pPr/>
              <a:t>13/06/2013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9B5CEC67-AEEF-44E6-A01A-43AE32AD6AB5}"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BAB2CE4-8FB3-4E97-B829-0F2B4E8A01EF}" type="datetimeFigureOut">
              <a:rPr lang="es-MX" smtClean="0"/>
              <a:pPr/>
              <a:t>13/06/2013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9B5CEC67-AEEF-44E6-A01A-43AE32AD6AB5}"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AB2CE4-8FB3-4E97-B829-0F2B4E8A01EF}" type="datetimeFigureOut">
              <a:rPr lang="es-MX" smtClean="0"/>
              <a:pPr/>
              <a:t>13/06/2013</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5CEC67-AEEF-44E6-A01A-43AE32AD6AB5}"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es.wikipedia.org/wiki/Almacenamiento_secundario" TargetMode="External"/><Relationship Id="rId2" Type="http://schemas.openxmlformats.org/officeDocument/2006/relationships/hyperlink" Target="http://es.wikipedia.org/wiki/Medio_de_almacenamiento" TargetMode="External"/><Relationship Id="rId1" Type="http://schemas.openxmlformats.org/officeDocument/2006/relationships/slideLayout" Target="../slideLayouts/slideLayout2.xml"/><Relationship Id="rId4" Type="http://schemas.openxmlformats.org/officeDocument/2006/relationships/hyperlink" Target="http://es.wikipedia.org/wiki/Computadora"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es.wikipedia.org/wiki/Microprocesador" TargetMode="External"/><Relationship Id="rId2" Type="http://schemas.openxmlformats.org/officeDocument/2006/relationships/hyperlink" Target="http://es.wikipedia.org/wiki/Circuitos_integrados" TargetMode="External"/><Relationship Id="rId1" Type="http://schemas.openxmlformats.org/officeDocument/2006/relationships/slideLayout" Target="../slideLayouts/slideLayout2.xml"/><Relationship Id="rId4" Type="http://schemas.openxmlformats.org/officeDocument/2006/relationships/hyperlink" Target="http://es.wikipedia.org/wiki/Computadora"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es.wikipedia.org/wiki/CPU" TargetMode="External"/><Relationship Id="rId7" Type="http://schemas.openxmlformats.org/officeDocument/2006/relationships/hyperlink" Target="http://es.wikipedia.org/wiki/Memoria_secundaria" TargetMode="External"/><Relationship Id="rId2" Type="http://schemas.openxmlformats.org/officeDocument/2006/relationships/hyperlink" Target="http://es.wikipedia.org/wiki/Microprocesador" TargetMode="External"/><Relationship Id="rId1" Type="http://schemas.openxmlformats.org/officeDocument/2006/relationships/slideLayout" Target="../slideLayouts/slideLayout2.xml"/><Relationship Id="rId6" Type="http://schemas.openxmlformats.org/officeDocument/2006/relationships/hyperlink" Target="http://es.wikipedia.org/wiki/Computadora" TargetMode="External"/><Relationship Id="rId5" Type="http://schemas.openxmlformats.org/officeDocument/2006/relationships/hyperlink" Target="http://es.wikipedia.org/wiki/Memoria_(inform%C3%A1tica)" TargetMode="External"/><Relationship Id="rId4" Type="http://schemas.openxmlformats.org/officeDocument/2006/relationships/hyperlink" Target="http://es.wikipedia.org/wiki/Bus_(Inform%C3%A1tica)"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b="1" dirty="0" smtClean="0"/>
              <a:t>ALMACENAMIENTO DE DATOS</a:t>
            </a:r>
            <a:endParaRPr lang="es-MX"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buNone/>
            </a:pPr>
            <a:r>
              <a:rPr lang="es-MX" dirty="0" smtClean="0"/>
              <a:t>Son </a:t>
            </a:r>
            <a:r>
              <a:rPr lang="es-MX" dirty="0"/>
              <a:t>componentes que leen o escriben datos en </a:t>
            </a:r>
            <a:r>
              <a:rPr lang="es-MX" dirty="0">
                <a:hlinkClick r:id="rId2" tooltip="Medio de almacenamiento"/>
              </a:rPr>
              <a:t>medios o soportes de almacenamiento</a:t>
            </a:r>
            <a:r>
              <a:rPr lang="es-MX" dirty="0"/>
              <a:t>, y juntos conforman </a:t>
            </a:r>
            <a:r>
              <a:rPr lang="es-MX" dirty="0" err="1"/>
              <a:t>la</a:t>
            </a:r>
            <a:r>
              <a:rPr lang="es-MX" dirty="0" err="1">
                <a:hlinkClick r:id="rId3" tooltip="Almacenamiento secundario"/>
              </a:rPr>
              <a:t>memoria</a:t>
            </a:r>
            <a:r>
              <a:rPr lang="es-MX" dirty="0">
                <a:hlinkClick r:id="rId3" tooltip="Almacenamiento secundario"/>
              </a:rPr>
              <a:t> o </a:t>
            </a:r>
            <a:r>
              <a:rPr lang="es-MX" dirty="0" smtClean="0">
                <a:hlinkClick r:id="rId3" tooltip="Almacenamiento secundario"/>
              </a:rPr>
              <a:t>almacenamiento </a:t>
            </a:r>
            <a:r>
              <a:rPr lang="es-MX" dirty="0">
                <a:hlinkClick r:id="rId3" tooltip="Almacenamiento secundario"/>
              </a:rPr>
              <a:t>secundario</a:t>
            </a:r>
            <a:r>
              <a:rPr lang="es-MX" dirty="0"/>
              <a:t> de la </a:t>
            </a:r>
            <a:r>
              <a:rPr lang="es-MX" dirty="0">
                <a:hlinkClick r:id="rId4" tooltip="Computadora"/>
              </a:rPr>
              <a:t>computadora</a:t>
            </a:r>
            <a:r>
              <a:rPr lang="es-MX"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MEMORIA PRINCIPAL</a:t>
            </a:r>
            <a:br>
              <a:rPr lang="es-ES" dirty="0" smtClean="0"/>
            </a:br>
            <a:endParaRPr lang="es-MX" dirty="0"/>
          </a:p>
        </p:txBody>
      </p:sp>
      <p:sp>
        <p:nvSpPr>
          <p:cNvPr id="3" name="2 Marcador de contenido"/>
          <p:cNvSpPr>
            <a:spLocks noGrp="1"/>
          </p:cNvSpPr>
          <p:nvPr>
            <p:ph idx="1"/>
          </p:nvPr>
        </p:nvSpPr>
        <p:spPr>
          <a:xfrm>
            <a:off x="457200" y="1600201"/>
            <a:ext cx="8229600" cy="3556991"/>
          </a:xfrm>
        </p:spPr>
        <p:txBody>
          <a:bodyPr>
            <a:normAutofit fontScale="70000" lnSpcReduction="20000"/>
          </a:bodyPr>
          <a:lstStyle/>
          <a:p>
            <a:r>
              <a:rPr lang="es-ES" dirty="0" smtClean="0"/>
              <a:t>La</a:t>
            </a:r>
            <a:r>
              <a:rPr lang="es-ES" dirty="0"/>
              <a:t> </a:t>
            </a:r>
            <a:r>
              <a:rPr lang="es-ES" b="1" dirty="0"/>
              <a:t>memoria principal</a:t>
            </a:r>
            <a:r>
              <a:rPr lang="es-ES" dirty="0"/>
              <a:t> o </a:t>
            </a:r>
            <a:r>
              <a:rPr lang="es-ES" b="1" dirty="0" err="1"/>
              <a:t>primaria</a:t>
            </a:r>
            <a:r>
              <a:rPr lang="es-ES" dirty="0" err="1"/>
              <a:t>,"Memoria</a:t>
            </a:r>
            <a:r>
              <a:rPr lang="es-ES" dirty="0"/>
              <a:t> Central ", es aquella memoria de un ordenador, la memoria es apta para 1200 </a:t>
            </a:r>
            <a:r>
              <a:rPr lang="es-ES" dirty="0" err="1"/>
              <a:t>gb</a:t>
            </a:r>
            <a:r>
              <a:rPr lang="es-ES" dirty="0"/>
              <a:t>, prácticamente la mejor , es un dispositivo donde se almacenan temporalmente tanto los datos como los programas que la CPU está procesando o va a procesar en un determinado momento. Por su función, es una amiga inseparable del microprocesador, con el cual se comunica a través de los buses de datos. Por ejemplo, cuando la CPU tiene que ejecutar un programa, primero lo coloca en la memoria y después lo empieza a ejecutar. lo mismo ocurre cuando necesita procesar una serie de datos; antes de poder procesarlos los tiene que llevar a la memoria principal.</a:t>
            </a:r>
          </a:p>
          <a:p>
            <a:endParaRPr lang="es-MX"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764704"/>
            <a:ext cx="8229600" cy="4752528"/>
          </a:xfrm>
        </p:spPr>
        <p:txBody>
          <a:bodyPr>
            <a:normAutofit fontScale="77500" lnSpcReduction="20000"/>
          </a:bodyPr>
          <a:lstStyle/>
          <a:p>
            <a:r>
              <a:rPr lang="es-ES" dirty="0" smtClean="0"/>
              <a:t>La memoria Caché: dentro de la memoria RAM existe una clase de memoria denominada Memoria Caché que tiene la característica de ser más rápida que las otras, permitiendo que el intercambio de información entre el procesador y la memoria principal sea a mayor velocidad.</a:t>
            </a:r>
          </a:p>
          <a:p>
            <a:r>
              <a:rPr lang="es-ES" dirty="0" smtClean="0"/>
              <a:t>La estructura de la memoria principal ha cambiado en la historia de las computadoras. Desde los años 1980 es prevalentemente una unidad dividida en celdas que se identifican mediante una dirección. Está formada por bloques de </a:t>
            </a:r>
            <a:r>
              <a:rPr lang="es-ES" dirty="0" smtClean="0">
                <a:hlinkClick r:id="rId2" tooltip="Circuitos integrados"/>
              </a:rPr>
              <a:t>circuitos integrados</a:t>
            </a:r>
            <a:r>
              <a:rPr lang="es-ES" dirty="0" smtClean="0"/>
              <a:t> o chips capaces de almacenar, retener o "memorizar" información digital, es decir, valores binarios; a dichos bloques tiene acceso el </a:t>
            </a:r>
            <a:r>
              <a:rPr lang="es-ES" dirty="0" smtClean="0">
                <a:hlinkClick r:id="rId3" tooltip="Microprocesador"/>
              </a:rPr>
              <a:t>microprocesador</a:t>
            </a:r>
            <a:r>
              <a:rPr lang="es-ES" dirty="0" smtClean="0"/>
              <a:t> de la </a:t>
            </a:r>
            <a:r>
              <a:rPr lang="es-ES" dirty="0" smtClean="0">
                <a:hlinkClick r:id="rId4" tooltip="Computadora"/>
              </a:rPr>
              <a:t>computadora</a:t>
            </a:r>
            <a:r>
              <a:rPr lang="es-ES" dirty="0" smtClean="0"/>
              <a:t>.</a:t>
            </a:r>
          </a:p>
          <a:p>
            <a:endParaRPr lang="es-MX"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908721"/>
            <a:ext cx="8229600" cy="4464496"/>
          </a:xfrm>
        </p:spPr>
        <p:txBody>
          <a:bodyPr>
            <a:normAutofit fontScale="77500" lnSpcReduction="20000"/>
          </a:bodyPr>
          <a:lstStyle/>
          <a:p>
            <a:r>
              <a:rPr lang="es-ES" dirty="0" smtClean="0"/>
              <a:t>La MP se comunica con el </a:t>
            </a:r>
            <a:r>
              <a:rPr lang="es-ES" dirty="0" smtClean="0">
                <a:hlinkClick r:id="rId2" tooltip="Microprocesador"/>
              </a:rPr>
              <a:t>microprocesador</a:t>
            </a:r>
            <a:r>
              <a:rPr lang="es-ES" dirty="0" smtClean="0"/>
              <a:t> de la </a:t>
            </a:r>
            <a:r>
              <a:rPr lang="es-ES" dirty="0" smtClean="0">
                <a:hlinkClick r:id="rId3" tooltip="CPU"/>
              </a:rPr>
              <a:t>CPU</a:t>
            </a:r>
            <a:r>
              <a:rPr lang="es-ES" dirty="0" smtClean="0"/>
              <a:t> mediante el bus de direcciones. El ancho de este </a:t>
            </a:r>
            <a:r>
              <a:rPr lang="es-ES" dirty="0" smtClean="0">
                <a:hlinkClick r:id="rId4" tooltip="Bus (Informática)"/>
              </a:rPr>
              <a:t>bus</a:t>
            </a:r>
            <a:r>
              <a:rPr lang="es-ES" dirty="0" smtClean="0"/>
              <a:t> determina la capacidad que posea el microprocesador para el direccionamiento de direcciones en memoria.</a:t>
            </a:r>
          </a:p>
          <a:p>
            <a:r>
              <a:rPr lang="es-ES" dirty="0" smtClean="0"/>
              <a:t>En algunas oportunidades suele llamarse "memoria interna" a la MP, porque a diferencia de los dispositivos de memoria secundaria, la MP no puede extraerse tan fácilmente por usuarios no técnicos.</a:t>
            </a:r>
          </a:p>
          <a:p>
            <a:r>
              <a:rPr lang="es-ES" dirty="0" smtClean="0"/>
              <a:t>La MP es el núcleo del sub-sistema de </a:t>
            </a:r>
            <a:r>
              <a:rPr lang="es-ES" dirty="0" smtClean="0">
                <a:hlinkClick r:id="rId5" tooltip="Memoria (informática)"/>
              </a:rPr>
              <a:t>memoria</a:t>
            </a:r>
            <a:r>
              <a:rPr lang="es-ES" dirty="0" smtClean="0"/>
              <a:t> de una </a:t>
            </a:r>
            <a:r>
              <a:rPr lang="es-ES" dirty="0" smtClean="0">
                <a:hlinkClick r:id="rId6" tooltip="Computadora"/>
              </a:rPr>
              <a:t>computadora</a:t>
            </a:r>
            <a:r>
              <a:rPr lang="es-ES" dirty="0" smtClean="0"/>
              <a:t>, y posee una menor capacidad de almacenamiento que la </a:t>
            </a:r>
            <a:r>
              <a:rPr lang="es-ES" dirty="0" smtClean="0">
                <a:hlinkClick r:id="rId7" tooltip="Memoria secundaria"/>
              </a:rPr>
              <a:t>memoria secundaria</a:t>
            </a:r>
            <a:r>
              <a:rPr lang="es-ES" dirty="0" smtClean="0"/>
              <a:t>, pero una velocidad millones de veces superior.</a:t>
            </a:r>
          </a:p>
          <a:p>
            <a:endParaRPr lang="es-MX"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642194"/>
          </a:xfrm>
        </p:spPr>
        <p:txBody>
          <a:bodyPr>
            <a:normAutofit fontScale="90000"/>
          </a:bodyPr>
          <a:lstStyle/>
          <a:p>
            <a:r>
              <a:rPr lang="es-MX" b="1" dirty="0" smtClean="0"/>
              <a:t>CODIFICACIÓN DE LA INFORMACIÓN EN LOS COMPUTADORES</a:t>
            </a:r>
            <a:br>
              <a:rPr lang="es-MX" b="1" dirty="0" smtClean="0"/>
            </a:br>
            <a:endParaRPr lang="es-MX" dirty="0"/>
          </a:p>
        </p:txBody>
      </p:sp>
      <p:sp>
        <p:nvSpPr>
          <p:cNvPr id="3" name="2 Marcador de contenido"/>
          <p:cNvSpPr>
            <a:spLocks noGrp="1"/>
          </p:cNvSpPr>
          <p:nvPr>
            <p:ph idx="1"/>
          </p:nvPr>
        </p:nvSpPr>
        <p:spPr>
          <a:xfrm>
            <a:off x="457200" y="1600201"/>
            <a:ext cx="8229600" cy="3845024"/>
          </a:xfrm>
        </p:spPr>
        <p:txBody>
          <a:bodyPr>
            <a:normAutofit fontScale="70000" lnSpcReduction="20000"/>
          </a:bodyPr>
          <a:lstStyle/>
          <a:p>
            <a:pPr fontAlgn="base"/>
            <a:r>
              <a:rPr lang="es-MX" dirty="0" smtClean="0"/>
              <a:t>Los </a:t>
            </a:r>
            <a:r>
              <a:rPr lang="es-MX" dirty="0"/>
              <a:t>ordenadores y sistemas digitales trabajan con dos valores lógicos (verdadero y falso). Estos valores se representan habitualmente con los números 0 y 1. Sin embargo la representación del lenguaje natural en forma escrita hace uso de cadenas de caracteres alfanuméricos, por este motivo es necesario crear mecanismos que permitan</a:t>
            </a:r>
            <a:r>
              <a:rPr lang="es-MX" b="1" dirty="0"/>
              <a:t> codificar la información</a:t>
            </a:r>
            <a:r>
              <a:rPr lang="es-MX" dirty="0"/>
              <a:t> en forma binaria.</a:t>
            </a:r>
          </a:p>
          <a:p>
            <a:pPr fontAlgn="base"/>
            <a:r>
              <a:rPr lang="es-MX" dirty="0"/>
              <a:t>La información dentro del ordenador tiene como unidad básica el </a:t>
            </a:r>
            <a:r>
              <a:rPr lang="es-MX" b="1" dirty="0"/>
              <a:t>bit</a:t>
            </a:r>
            <a:r>
              <a:rPr lang="es-MX" dirty="0"/>
              <a:t>, con ella se representan tanto instrucciones como datos. Los bits se agrupan en bytes u octetos; a nivel de hardware es habitual usar como medida la palabra (información </a:t>
            </a:r>
            <a:r>
              <a:rPr lang="es-MX" dirty="0" err="1"/>
              <a:t>direccionable</a:t>
            </a:r>
            <a:r>
              <a:rPr lang="es-MX" dirty="0"/>
              <a:t> y accesible por parte del procesador en una operación).</a:t>
            </a:r>
          </a:p>
          <a:p>
            <a:endParaRPr lang="es-MX"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980729"/>
            <a:ext cx="8229600" cy="3888432"/>
          </a:xfrm>
        </p:spPr>
        <p:txBody>
          <a:bodyPr>
            <a:normAutofit fontScale="92500"/>
          </a:bodyPr>
          <a:lstStyle/>
          <a:p>
            <a:pPr fontAlgn="base"/>
            <a:r>
              <a:rPr lang="es-MX" dirty="0" smtClean="0"/>
              <a:t>Las </a:t>
            </a:r>
            <a:r>
              <a:rPr lang="es-MX" b="1" dirty="0" smtClean="0"/>
              <a:t>palabras</a:t>
            </a:r>
            <a:r>
              <a:rPr lang="es-MX" dirty="0" smtClean="0"/>
              <a:t> son habitualmente múltiplos de byte, en algunas operaciones se pueden emplear sus divisores (media palabra) o múltiplos (doble palabra, cuádruple palabra, </a:t>
            </a:r>
            <a:r>
              <a:rPr lang="es-MX" dirty="0" err="1" smtClean="0"/>
              <a:t>etc</a:t>
            </a:r>
            <a:r>
              <a:rPr lang="es-MX" dirty="0" smtClean="0"/>
              <a:t>).</a:t>
            </a:r>
          </a:p>
          <a:p>
            <a:pPr fontAlgn="base"/>
            <a:r>
              <a:rPr lang="es-MX" dirty="0" smtClean="0"/>
              <a:t>Para establecer unas reglas que nos permitan representar la información en binario podemos emplear distintos </a:t>
            </a:r>
            <a:r>
              <a:rPr lang="es-MX" b="1" dirty="0" smtClean="0"/>
              <a:t>sistemas de codificación y representación</a:t>
            </a:r>
            <a:r>
              <a:rPr lang="es-MX" dirty="0" smtClean="0"/>
              <a:t>:</a:t>
            </a:r>
          </a:p>
          <a:p>
            <a:endParaRPr lang="es-MX"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20689"/>
            <a:ext cx="8229600" cy="4392488"/>
          </a:xfrm>
        </p:spPr>
        <p:txBody>
          <a:bodyPr>
            <a:normAutofit fontScale="70000" lnSpcReduction="20000"/>
          </a:bodyPr>
          <a:lstStyle/>
          <a:p>
            <a:pPr fontAlgn="base">
              <a:buNone/>
            </a:pPr>
            <a:r>
              <a:rPr lang="es-MX" b="1" dirty="0" smtClean="0"/>
              <a:t>SISTEMAS DE CODIFICACIÓN DIRECTA</a:t>
            </a:r>
          </a:p>
          <a:p>
            <a:pPr fontAlgn="base"/>
            <a:r>
              <a:rPr lang="es-MX" dirty="0" smtClean="0"/>
              <a:t>Se establece una relación 1 a 1 (biunívoca) entre los símbolos a codificar y el conjunto de códigos binarios disponible. El número de códigos binarios disponible viene determinado por la fórmula 2^n, siendo n el número de bits empleados.</a:t>
            </a:r>
          </a:p>
          <a:p>
            <a:pPr fontAlgn="base">
              <a:buNone/>
            </a:pPr>
            <a:r>
              <a:rPr lang="es-MX" b="1" dirty="0" smtClean="0"/>
              <a:t>SISTEMAS DE CODIFICACIÓN POR CAMPOS</a:t>
            </a:r>
          </a:p>
          <a:p>
            <a:pPr fontAlgn="base"/>
            <a:r>
              <a:rPr lang="es-MX" dirty="0" smtClean="0"/>
              <a:t>Se divide la representación binaria en campos y se da a cada uno de ellos un significado. En el caso de los números negativos representados con esta codificación se usa comúnmente un campo cómo modulo y otro como signo.</a:t>
            </a:r>
          </a:p>
          <a:p>
            <a:pPr fontAlgn="base">
              <a:buNone/>
            </a:pPr>
            <a:r>
              <a:rPr lang="es-MX" b="1" dirty="0" smtClean="0"/>
              <a:t>SISTEMAS DE CODIFICACIÓN POR SECUENCIAS DE CÓDIGOS</a:t>
            </a:r>
          </a:p>
          <a:p>
            <a:pPr fontAlgn="base"/>
            <a:r>
              <a:rPr lang="es-MX" dirty="0" smtClean="0"/>
              <a:t>Se emplean códigos de diferentes longitudes dotando a una parte del código de significado especial. Se utiliza en secuencias de escape y representación de caracteres especiales.</a:t>
            </a:r>
          </a:p>
          <a:p>
            <a:endParaRPr lang="es-MX"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b="1" dirty="0" smtClean="0"/>
              <a:t>ALMACENAMIENTO MASIVO</a:t>
            </a:r>
            <a:r>
              <a:rPr lang="es-MX" dirty="0" smtClean="0"/>
              <a:t> </a:t>
            </a:r>
            <a:endParaRPr lang="es-MX" dirty="0"/>
          </a:p>
        </p:txBody>
      </p:sp>
      <p:sp>
        <p:nvSpPr>
          <p:cNvPr id="3" name="2 Marcador de contenido"/>
          <p:cNvSpPr>
            <a:spLocks noGrp="1"/>
          </p:cNvSpPr>
          <p:nvPr>
            <p:ph idx="1"/>
          </p:nvPr>
        </p:nvSpPr>
        <p:spPr/>
        <p:txBody>
          <a:bodyPr/>
          <a:lstStyle/>
          <a:p>
            <a:r>
              <a:rPr lang="es-MX" dirty="0" smtClean="0"/>
              <a:t>       Se trata de cualquier dispositivo electromecánico ó electrónico, capaz de guardar a largo plazo información generada por los usuarios, sin importar su origen u objetivos de tales datos. Actualmente existe una gran gama de </a:t>
            </a:r>
            <a:r>
              <a:rPr lang="es-MX" u="sng" dirty="0"/>
              <a:t>productos</a:t>
            </a:r>
            <a:r>
              <a:rPr lang="es-MX" dirty="0" smtClean="0"/>
              <a:t> destinados a este fin, clasificados de </a:t>
            </a:r>
            <a:endParaRPr lang="es-MX" dirty="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73</TotalTime>
  <Words>253</Words>
  <Application>Microsoft Office PowerPoint</Application>
  <PresentationFormat>Presentación en pantalla (4:3)</PresentationFormat>
  <Paragraphs>22</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Tema de Office</vt:lpstr>
      <vt:lpstr>ALMACENAMIENTO DE DATOS</vt:lpstr>
      <vt:lpstr>Diapositiva 2</vt:lpstr>
      <vt:lpstr>MEMORIA PRINCIPAL </vt:lpstr>
      <vt:lpstr>Diapositiva 4</vt:lpstr>
      <vt:lpstr>Diapositiva 5</vt:lpstr>
      <vt:lpstr>CODIFICACIÓN DE LA INFORMACIÓN EN LOS COMPUTADORES </vt:lpstr>
      <vt:lpstr>Diapositiva 7</vt:lpstr>
      <vt:lpstr>Diapositiva 8</vt:lpstr>
      <vt:lpstr>ALMACENAMIENTO MASIVO </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ALMACENAMIENTO DE DATOS</dc:title>
  <dc:creator>ANDERSSON BUITRON</dc:creator>
  <cp:lastModifiedBy>ANDERSSON BUITRON</cp:lastModifiedBy>
  <cp:revision>4</cp:revision>
  <dcterms:created xsi:type="dcterms:W3CDTF">2013-06-13T15:27:52Z</dcterms:created>
  <dcterms:modified xsi:type="dcterms:W3CDTF">2013-06-14T05:42:20Z</dcterms:modified>
</cp:coreProperties>
</file>